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2" r:id="rId3"/>
  </p:sldMasterIdLst>
  <p:notesMasterIdLst>
    <p:notesMasterId r:id="rId35"/>
  </p:notesMasterIdLst>
  <p:handoutMasterIdLst>
    <p:handoutMasterId r:id="rId36"/>
  </p:handoutMasterIdLst>
  <p:sldIdLst>
    <p:sldId id="256" r:id="rId4"/>
    <p:sldId id="258" r:id="rId5"/>
    <p:sldId id="397" r:id="rId6"/>
    <p:sldId id="392" r:id="rId7"/>
    <p:sldId id="477" r:id="rId8"/>
    <p:sldId id="467" r:id="rId9"/>
    <p:sldId id="393" r:id="rId10"/>
    <p:sldId id="475" r:id="rId11"/>
    <p:sldId id="476" r:id="rId12"/>
    <p:sldId id="479" r:id="rId13"/>
    <p:sldId id="478" r:id="rId14"/>
    <p:sldId id="480" r:id="rId15"/>
    <p:sldId id="481" r:id="rId16"/>
    <p:sldId id="482" r:id="rId17"/>
    <p:sldId id="483" r:id="rId18"/>
    <p:sldId id="484" r:id="rId19"/>
    <p:sldId id="471" r:id="rId20"/>
    <p:sldId id="468" r:id="rId21"/>
    <p:sldId id="485" r:id="rId22"/>
    <p:sldId id="469" r:id="rId23"/>
    <p:sldId id="470" r:id="rId24"/>
    <p:sldId id="308" r:id="rId25"/>
    <p:sldId id="486" r:id="rId26"/>
    <p:sldId id="487" r:id="rId27"/>
    <p:sldId id="472" r:id="rId28"/>
    <p:sldId id="400" r:id="rId29"/>
    <p:sldId id="401" r:id="rId30"/>
    <p:sldId id="402" r:id="rId31"/>
    <p:sldId id="473" r:id="rId32"/>
    <p:sldId id="403" r:id="rId33"/>
    <p:sldId id="314" r:id="rId34"/>
  </p:sldIdLst>
  <p:sldSz cx="12192000" cy="6858000"/>
  <p:notesSz cx="6858000" cy="9144000"/>
  <p:embeddedFontLst>
    <p:embeddedFont>
      <p:font typeface="等线 Light" panose="02010600030101010101" pitchFamily="2" charset="-122"/>
      <p:regular r:id="rId37"/>
    </p:embeddedFont>
    <p:embeddedFont>
      <p:font typeface="方正粗宋简体" panose="02010600030101010101" charset="-122"/>
      <p:regular r:id="rId38"/>
    </p:embeddedFont>
    <p:embeddedFont>
      <p:font typeface="方正细倩简体" panose="02010600030101010101" charset="-122"/>
      <p:regular r:id="rId39"/>
    </p:embeddedFont>
    <p:embeddedFont>
      <p:font typeface="方正中倩简体" panose="02010600030101010101" charset="-122"/>
      <p:regular r:id="rId40"/>
    </p:embeddedFont>
    <p:embeddedFont>
      <p:font typeface="Agency FB" panose="020B0503020202020204" pitchFamily="34" charset="0"/>
      <p:regular r:id="rId41"/>
      <p:bold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alibri Light" panose="020F0302020204030204" pitchFamily="34" charset="0"/>
      <p:regular r:id="rId47"/>
      <p:italic r:id="rId48"/>
    </p:embeddedFont>
    <p:embeddedFont>
      <p:font typeface="微软雅黑" panose="020B0503020204020204" pitchFamily="34" charset="-122"/>
      <p:regular r:id="rId49"/>
      <p:bold r:id="rId5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1">
          <p15:clr>
            <a:srgbClr val="A4A3A4"/>
          </p15:clr>
        </p15:guide>
        <p15:guide id="2" pos="399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55">
          <p15:clr>
            <a:srgbClr val="A4A3A4"/>
          </p15:clr>
        </p15:guide>
        <p15:guide id="2" pos="213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8B69"/>
    <a:srgbClr val="FFFFFF"/>
    <a:srgbClr val="135D46"/>
    <a:srgbClr val="25C9AA"/>
    <a:srgbClr val="1FA9A9"/>
    <a:srgbClr val="0070C0"/>
    <a:srgbClr val="FFFF66"/>
    <a:srgbClr val="33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212" autoAdjust="0"/>
    <p:restoredTop sz="94424" autoAdjust="0"/>
  </p:normalViewPr>
  <p:slideViewPr>
    <p:cSldViewPr snapToGrid="0">
      <p:cViewPr varScale="1">
        <p:scale>
          <a:sx n="72" d="100"/>
          <a:sy n="72" d="100"/>
        </p:scale>
        <p:origin x="132" y="66"/>
      </p:cViewPr>
      <p:guideLst>
        <p:guide orient="horz" pos="1991"/>
        <p:guide pos="39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3" d="100"/>
          <a:sy n="53" d="100"/>
        </p:scale>
        <p:origin x="-2952" y="-102"/>
      </p:cViewPr>
      <p:guideLst>
        <p:guide orient="horz" pos="2655"/>
        <p:guide pos="21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font" Target="fonts/font5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handoutMaster" Target="handoutMasters/handoutMaster1.xml"/><Relationship Id="rId49" Type="http://schemas.openxmlformats.org/officeDocument/2006/relationships/font" Target="fonts/font13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8.fntdata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5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/>
              <a:t>网站工程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2018/7/9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/>
              <a:t>网站工程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B92949-903F-45D4-BFA5-821F56314274}" type="datetimeFigureOut">
              <a:rPr lang="zh-CN" altLang="en-US" smtClean="0"/>
              <a:t>2018/7/9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1084F-51A6-4C17-9D10-D137A9715E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31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632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779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768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2558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11415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1636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6152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6869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6625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3424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8742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51300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8357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597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903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911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979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573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1209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1A2F3-BC8E-4575-AD05-8F5DE200FF02}" type="datetimeFigureOut">
              <a:rPr lang="zh-CN" altLang="en-US" smtClean="0"/>
              <a:t>2018/7/9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8C75-DF00-4D13-97A0-314D41A456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1A2F3-BC8E-4575-AD05-8F5DE200FF02}" type="datetimeFigureOut">
              <a:rPr lang="zh-CN" altLang="en-US" smtClean="0"/>
              <a:t>2018/7/9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8C75-DF00-4D13-97A0-314D41A456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1A2F3-BC8E-4575-AD05-8F5DE200FF02}" type="datetimeFigureOut">
              <a:rPr lang="zh-CN" altLang="en-US" smtClean="0"/>
              <a:t>2018/7/9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8C75-DF00-4D13-97A0-314D41A456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865ED3-3D33-4208-8298-7BFB57F2EA9F}" type="datetimeFigureOut">
              <a:rPr lang="zh-CN" altLang="en-US" smtClean="0"/>
              <a:t>2018/7/9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BACC2A-3F31-46EE-B69E-3943FFCA83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865ED3-3D33-4208-8298-7BFB57F2EA9F}" type="datetimeFigureOut">
              <a:rPr lang="zh-CN" altLang="en-US" smtClean="0"/>
              <a:t>2018/7/9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BACC2A-3F31-46EE-B69E-3943FFCA83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865ED3-3D33-4208-8298-7BFB57F2EA9F}" type="datetimeFigureOut">
              <a:rPr lang="zh-CN" altLang="en-US" smtClean="0"/>
              <a:t>2018/7/9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BACC2A-3F31-46EE-B69E-3943FFCA83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865ED3-3D33-4208-8298-7BFB57F2EA9F}" type="datetimeFigureOut">
              <a:rPr lang="zh-CN" altLang="en-US" smtClean="0"/>
              <a:t>2018/7/9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BACC2A-3F31-46EE-B69E-3943FFCA83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865ED3-3D33-4208-8298-7BFB57F2EA9F}" type="datetimeFigureOut">
              <a:rPr lang="zh-CN" altLang="en-US" smtClean="0"/>
              <a:t>2018/7/9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BACC2A-3F31-46EE-B69E-3943FFCA83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865ED3-3D33-4208-8298-7BFB57F2EA9F}" type="datetimeFigureOut">
              <a:rPr lang="zh-CN" altLang="en-US" smtClean="0"/>
              <a:t>2018/7/9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BACC2A-3F31-46EE-B69E-3943FFCA83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865ED3-3D33-4208-8298-7BFB57F2EA9F}" type="datetimeFigureOut">
              <a:rPr lang="zh-CN" altLang="en-US" smtClean="0"/>
              <a:t>2018/7/9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BACC2A-3F31-46EE-B69E-3943FFCA83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865ED3-3D33-4208-8298-7BFB57F2EA9F}" type="datetimeFigureOut">
              <a:rPr lang="zh-CN" altLang="en-US" smtClean="0"/>
              <a:t>2018/7/9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BACC2A-3F31-46EE-B69E-3943FFCA83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1A2F3-BC8E-4575-AD05-8F5DE200FF02}" type="datetimeFigureOut">
              <a:rPr lang="zh-CN" altLang="en-US" smtClean="0"/>
              <a:t>2018/7/9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8C75-DF00-4D13-97A0-314D41A456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865ED3-3D33-4208-8298-7BFB57F2EA9F}" type="datetimeFigureOut">
              <a:rPr lang="zh-CN" altLang="en-US" smtClean="0"/>
              <a:t>2018/7/9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BACC2A-3F31-46EE-B69E-3943FFCA83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865ED3-3D33-4208-8298-7BFB57F2EA9F}" type="datetimeFigureOut">
              <a:rPr lang="zh-CN" altLang="en-US" smtClean="0"/>
              <a:t>2018/7/9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BACC2A-3F31-46EE-B69E-3943FFCA83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865ED3-3D33-4208-8298-7BFB57F2EA9F}" type="datetimeFigureOut">
              <a:rPr lang="zh-CN" altLang="en-US" smtClean="0"/>
              <a:t>2018/7/9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BACC2A-3F31-46EE-B69E-3943FFCA83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4FFF-31E7-4ABF-998B-44D43C5ABCB4}" type="datetimeFigureOut">
              <a:rPr lang="zh-CN" altLang="en-US" smtClean="0"/>
              <a:t>2018/7/9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95D83-F057-4B8C-9B3A-E027949B13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4FFF-31E7-4ABF-998B-44D43C5ABCB4}" type="datetimeFigureOut">
              <a:rPr lang="zh-CN" altLang="en-US" smtClean="0"/>
              <a:t>2018/7/9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95D83-F057-4B8C-9B3A-E027949B13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4FFF-31E7-4ABF-998B-44D43C5ABCB4}" type="datetimeFigureOut">
              <a:rPr lang="zh-CN" altLang="en-US" smtClean="0"/>
              <a:t>2018/7/9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95D83-F057-4B8C-9B3A-E027949B13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4FFF-31E7-4ABF-998B-44D43C5ABCB4}" type="datetimeFigureOut">
              <a:rPr lang="zh-CN" altLang="en-US" smtClean="0"/>
              <a:t>2018/7/9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95D83-F057-4B8C-9B3A-E027949B13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4FFF-31E7-4ABF-998B-44D43C5ABCB4}" type="datetimeFigureOut">
              <a:rPr lang="zh-CN" altLang="en-US" smtClean="0"/>
              <a:t>2018/7/9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95D83-F057-4B8C-9B3A-E027949B13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4FFF-31E7-4ABF-998B-44D43C5ABCB4}" type="datetimeFigureOut">
              <a:rPr lang="zh-CN" altLang="en-US" smtClean="0"/>
              <a:t>2018/7/9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95D83-F057-4B8C-9B3A-E027949B13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4FFF-31E7-4ABF-998B-44D43C5ABCB4}" type="datetimeFigureOut">
              <a:rPr lang="zh-CN" altLang="en-US" smtClean="0"/>
              <a:t>2018/7/9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95D83-F057-4B8C-9B3A-E027949B13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1A2F3-BC8E-4575-AD05-8F5DE200FF02}" type="datetimeFigureOut">
              <a:rPr lang="zh-CN" altLang="en-US" smtClean="0"/>
              <a:t>2018/7/9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8C75-DF00-4D13-97A0-314D41A456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4FFF-31E7-4ABF-998B-44D43C5ABCB4}" type="datetimeFigureOut">
              <a:rPr lang="zh-CN" altLang="en-US" smtClean="0"/>
              <a:t>2018/7/9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95D83-F057-4B8C-9B3A-E027949B13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4FFF-31E7-4ABF-998B-44D43C5ABCB4}" type="datetimeFigureOut">
              <a:rPr lang="zh-CN" altLang="en-US" smtClean="0"/>
              <a:t>2018/7/9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95D83-F057-4B8C-9B3A-E027949B13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4FFF-31E7-4ABF-998B-44D43C5ABCB4}" type="datetimeFigureOut">
              <a:rPr lang="zh-CN" altLang="en-US" smtClean="0"/>
              <a:t>2018/7/9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95D83-F057-4B8C-9B3A-E027949B13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4FFF-31E7-4ABF-998B-44D43C5ABCB4}" type="datetimeFigureOut">
              <a:rPr lang="zh-CN" altLang="en-US" smtClean="0"/>
              <a:t>2018/7/9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95D83-F057-4B8C-9B3A-E027949B13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1A2F3-BC8E-4575-AD05-8F5DE200FF02}" type="datetimeFigureOut">
              <a:rPr lang="zh-CN" altLang="en-US" smtClean="0"/>
              <a:t>2018/7/9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8C75-DF00-4D13-97A0-314D41A456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1A2F3-BC8E-4575-AD05-8F5DE200FF02}" type="datetimeFigureOut">
              <a:rPr lang="zh-CN" altLang="en-US" smtClean="0"/>
              <a:t>2018/7/9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8C75-DF00-4D13-97A0-314D41A456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1A2F3-BC8E-4575-AD05-8F5DE200FF02}" type="datetimeFigureOut">
              <a:rPr lang="zh-CN" altLang="en-US" smtClean="0"/>
              <a:t>2018/7/9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8C75-DF00-4D13-97A0-314D41A456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1A2F3-BC8E-4575-AD05-8F5DE200FF02}" type="datetimeFigureOut">
              <a:rPr lang="zh-CN" altLang="en-US" smtClean="0"/>
              <a:t>2018/7/9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8C75-DF00-4D13-97A0-314D41A456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1A2F3-BC8E-4575-AD05-8F5DE200FF02}" type="datetimeFigureOut">
              <a:rPr lang="zh-CN" altLang="en-US" smtClean="0"/>
              <a:t>2018/7/9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8C75-DF00-4D13-97A0-314D41A456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1A2F3-BC8E-4575-AD05-8F5DE200FF02}" type="datetimeFigureOut">
              <a:rPr lang="zh-CN" altLang="en-US" smtClean="0"/>
              <a:t>2018/7/9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8C75-DF00-4D13-97A0-314D41A456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1A2F3-BC8E-4575-AD05-8F5DE200FF02}" type="datetimeFigureOut">
              <a:rPr lang="zh-CN" altLang="en-US" smtClean="0"/>
              <a:t>2018/7/9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网站工程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08C75-DF00-4D13-97A0-314D41A4567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组合 7"/>
          <p:cNvGrpSpPr/>
          <p:nvPr userDrawn="1"/>
        </p:nvGrpSpPr>
        <p:grpSpPr>
          <a:xfrm>
            <a:off x="10318867" y="336062"/>
            <a:ext cx="1521065" cy="461665"/>
            <a:chOff x="10253553" y="6371101"/>
            <a:chExt cx="1521065" cy="461665"/>
          </a:xfrm>
        </p:grpSpPr>
        <p:sp>
          <p:nvSpPr>
            <p:cNvPr id="9" name="TextBox 8"/>
            <p:cNvSpPr txBox="1"/>
            <p:nvPr userDrawn="1"/>
          </p:nvSpPr>
          <p:spPr>
            <a:xfrm>
              <a:off x="10358846" y="637110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网站工程</a:t>
              </a:r>
            </a:p>
          </p:txBody>
        </p:sp>
        <p:cxnSp>
          <p:nvCxnSpPr>
            <p:cNvPr id="11" name="直接连接符 10"/>
            <p:cNvCxnSpPr/>
            <p:nvPr userDrawn="1"/>
          </p:nvCxnSpPr>
          <p:spPr>
            <a:xfrm rot="5400000">
              <a:off x="10051872" y="6577147"/>
              <a:ext cx="404949" cy="158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6198504" y="348684"/>
            <a:ext cx="5993496" cy="0"/>
          </a:xfrm>
          <a:prstGeom prst="line">
            <a:avLst/>
          </a:prstGeom>
          <a:ln w="76200">
            <a:solidFill>
              <a:srgbClr val="1D8B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任意多边形 9"/>
          <p:cNvSpPr/>
          <p:nvPr userDrawn="1"/>
        </p:nvSpPr>
        <p:spPr>
          <a:xfrm flipV="1">
            <a:off x="1162050" y="307485"/>
            <a:ext cx="5924550" cy="573482"/>
          </a:xfrm>
          <a:custGeom>
            <a:avLst/>
            <a:gdLst>
              <a:gd name="connsiteX0" fmla="*/ 0 w 5277992"/>
              <a:gd name="connsiteY0" fmla="*/ 573482 h 573482"/>
              <a:gd name="connsiteX1" fmla="*/ 5277992 w 5277992"/>
              <a:gd name="connsiteY1" fmla="*/ 573482 h 573482"/>
              <a:gd name="connsiteX2" fmla="*/ 4621896 w 5277992"/>
              <a:gd name="connsiteY2" fmla="*/ 0 h 573482"/>
              <a:gd name="connsiteX3" fmla="*/ 0 w 5277992"/>
              <a:gd name="connsiteY3" fmla="*/ 0 h 573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7992" h="573482">
                <a:moveTo>
                  <a:pt x="0" y="573482"/>
                </a:moveTo>
                <a:lnTo>
                  <a:pt x="5277992" y="573482"/>
                </a:lnTo>
                <a:lnTo>
                  <a:pt x="4621896" y="0"/>
                </a:lnTo>
                <a:lnTo>
                  <a:pt x="0" y="0"/>
                </a:lnTo>
                <a:close/>
              </a:path>
            </a:pathLst>
          </a:custGeom>
          <a:solidFill>
            <a:srgbClr val="1D8B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 rot="10800000" flipV="1">
            <a:off x="9588136" y="6284518"/>
            <a:ext cx="2603863" cy="573482"/>
          </a:xfrm>
          <a:custGeom>
            <a:avLst/>
            <a:gdLst>
              <a:gd name="connsiteX0" fmla="*/ 0 w 5277992"/>
              <a:gd name="connsiteY0" fmla="*/ 573482 h 573482"/>
              <a:gd name="connsiteX1" fmla="*/ 5277992 w 5277992"/>
              <a:gd name="connsiteY1" fmla="*/ 573482 h 573482"/>
              <a:gd name="connsiteX2" fmla="*/ 4621896 w 5277992"/>
              <a:gd name="connsiteY2" fmla="*/ 0 h 573482"/>
              <a:gd name="connsiteX3" fmla="*/ 0 w 5277992"/>
              <a:gd name="connsiteY3" fmla="*/ 0 h 573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7992" h="573482">
                <a:moveTo>
                  <a:pt x="0" y="573482"/>
                </a:moveTo>
                <a:lnTo>
                  <a:pt x="5277992" y="573482"/>
                </a:lnTo>
                <a:lnTo>
                  <a:pt x="4621896" y="0"/>
                </a:lnTo>
                <a:lnTo>
                  <a:pt x="0" y="0"/>
                </a:lnTo>
                <a:close/>
              </a:path>
            </a:pathLst>
          </a:custGeom>
          <a:solidFill>
            <a:srgbClr val="1D8B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10253553" y="6371101"/>
            <a:ext cx="1521065" cy="461665"/>
            <a:chOff x="10253553" y="6371101"/>
            <a:chExt cx="1521065" cy="461665"/>
          </a:xfrm>
        </p:grpSpPr>
        <p:sp>
          <p:nvSpPr>
            <p:cNvPr id="15" name="TextBox 14"/>
            <p:cNvSpPr txBox="1"/>
            <p:nvPr userDrawn="1"/>
          </p:nvSpPr>
          <p:spPr>
            <a:xfrm>
              <a:off x="10358846" y="637110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网站工程</a:t>
              </a:r>
            </a:p>
          </p:txBody>
        </p:sp>
        <p:cxnSp>
          <p:nvCxnSpPr>
            <p:cNvPr id="17" name="直接连接符 16"/>
            <p:cNvCxnSpPr/>
            <p:nvPr userDrawn="1"/>
          </p:nvCxnSpPr>
          <p:spPr>
            <a:xfrm rot="5400000">
              <a:off x="10051872" y="6577147"/>
              <a:ext cx="404949" cy="158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44FFF-31E7-4ABF-998B-44D43C5ABCB4}" type="datetimeFigureOut">
              <a:rPr lang="zh-CN" altLang="en-US" smtClean="0"/>
              <a:t>2018/7/9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网站工程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95D83-F057-4B8C-9B3A-E027949B134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pmjs.com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85" y="0"/>
            <a:ext cx="12179935" cy="68827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43525" y="2266096"/>
            <a:ext cx="68484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aHei IKEA"/>
                <a:sym typeface="+mn-ea"/>
              </a:rPr>
              <a:t>第五单元 文件操作（一）</a:t>
            </a:r>
            <a:endParaRPr kumimoji="1" lang="zh-CN" altLang="zh-CN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aHei IKEA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82495" y="1389262"/>
            <a:ext cx="337625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>
                <a:solidFill>
                  <a:srgbClr val="25C9AA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rPr>
              <a:t>北京八维研修学院</a:t>
            </a:r>
            <a:endParaRPr lang="zh-CN" altLang="en-US" sz="2600" b="1" dirty="0">
              <a:solidFill>
                <a:srgbClr val="25C9AA"/>
              </a:solidFill>
              <a:latin typeface="方正细倩简体" panose="03000509000000000000" pitchFamily="65" charset="-122"/>
              <a:ea typeface="方正细倩简体" panose="03000509000000000000" pitchFamily="65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43900" y="3740105"/>
            <a:ext cx="285750" cy="285750"/>
          </a:xfrm>
          <a:prstGeom prst="rect">
            <a:avLst/>
          </a:prstGeom>
          <a:solidFill>
            <a:srgbClr val="1D8B69"/>
          </a:solidFill>
          <a:ln>
            <a:solidFill>
              <a:srgbClr val="1D8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757285" y="3740105"/>
            <a:ext cx="285750" cy="285750"/>
          </a:xfrm>
          <a:prstGeom prst="rect">
            <a:avLst/>
          </a:prstGeom>
          <a:solidFill>
            <a:srgbClr val="1D8B69"/>
          </a:solidFill>
          <a:ln>
            <a:solidFill>
              <a:srgbClr val="1D8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36699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170670" y="3740105"/>
            <a:ext cx="285750" cy="285750"/>
          </a:xfrm>
          <a:prstGeom prst="rect">
            <a:avLst/>
          </a:prstGeom>
          <a:solidFill>
            <a:srgbClr val="1D8B69"/>
          </a:solidFill>
          <a:ln>
            <a:solidFill>
              <a:srgbClr val="1D8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584055" y="3740105"/>
            <a:ext cx="285750" cy="285750"/>
          </a:xfrm>
          <a:prstGeom prst="rect">
            <a:avLst/>
          </a:prstGeom>
          <a:solidFill>
            <a:srgbClr val="1D8B69"/>
          </a:solidFill>
          <a:ln>
            <a:solidFill>
              <a:srgbClr val="1D8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97440" y="3740105"/>
            <a:ext cx="285750" cy="285750"/>
          </a:xfrm>
          <a:prstGeom prst="rect">
            <a:avLst/>
          </a:prstGeom>
          <a:solidFill>
            <a:srgbClr val="1D8B69"/>
          </a:solidFill>
          <a:ln>
            <a:solidFill>
              <a:srgbClr val="1D8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0410825" y="3740105"/>
            <a:ext cx="285750" cy="285750"/>
          </a:xfrm>
          <a:prstGeom prst="rect">
            <a:avLst/>
          </a:prstGeom>
          <a:solidFill>
            <a:srgbClr val="1D8B69"/>
          </a:solidFill>
          <a:ln>
            <a:solidFill>
              <a:srgbClr val="1D8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10677525" y="4006805"/>
            <a:ext cx="1495425" cy="0"/>
          </a:xfrm>
          <a:prstGeom prst="line">
            <a:avLst/>
          </a:prstGeom>
          <a:ln>
            <a:solidFill>
              <a:srgbClr val="1D8B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538302" y="3151335"/>
            <a:ext cx="598895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300" b="1" dirty="0">
                <a:solidFill>
                  <a:schemeClr val="bg1"/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rPr>
              <a:t>网站工程学院</a:t>
            </a:r>
            <a:r>
              <a:rPr lang="en-US" altLang="zh-CN" sz="2300" b="1" dirty="0">
                <a:solidFill>
                  <a:schemeClr val="bg1"/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rPr>
              <a:t>·</a:t>
            </a:r>
            <a:r>
              <a:rPr lang="zh-CN" altLang="en-US" sz="2300" b="1" dirty="0">
                <a:solidFill>
                  <a:schemeClr val="bg1"/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rPr>
              <a:t>专高教研室</a:t>
            </a:r>
          </a:p>
        </p:txBody>
      </p:sp>
      <p:pic>
        <p:nvPicPr>
          <p:cNvPr id="3" name="风铃曲--宫崎骏音乐盒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12351658" y="195943"/>
            <a:ext cx="609600" cy="609600"/>
          </a:xfrm>
          <a:prstGeom prst="rect">
            <a:avLst/>
          </a:prstGeom>
        </p:spPr>
      </p:pic>
      <p:pic>
        <p:nvPicPr>
          <p:cNvPr id="1026" name="Picture 2" descr="C:\Users\Administrator\Desktop\新建文件夹\未标题-2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97031" y="5527042"/>
            <a:ext cx="3799305" cy="862896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2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37">
                <p:cTn id="2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  <p:bldP spid="5" grpId="0"/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29391" y="0"/>
            <a:ext cx="1451487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1D8B69"/>
                </a:solidFill>
                <a:latin typeface="Agency FB" panose="020B0503020202020204" pitchFamily="34" charset="0"/>
              </a:rPr>
              <a:t>01</a:t>
            </a:r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86114" y="323463"/>
            <a:ext cx="386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使用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fs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模块进行读写操作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53460" y="1483892"/>
            <a:ext cx="11246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zh-CN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利用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Fs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读取文件目录</a:t>
            </a:r>
            <a:endParaRPr lang="en-US" altLang="zh-CN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543855F-79A8-497E-82EA-B35B6C8BA58C}"/>
              </a:ext>
            </a:extLst>
          </p:cNvPr>
          <p:cNvSpPr txBox="1"/>
          <p:nvPr/>
        </p:nvSpPr>
        <p:spPr>
          <a:xfrm>
            <a:off x="653460" y="2062233"/>
            <a:ext cx="1124699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  <a:p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异步</a:t>
            </a:r>
          </a:p>
          <a:p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fs.readdir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(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文件夹，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function (err, paths){})</a:t>
            </a:r>
          </a:p>
          <a:p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fs.readdir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('./lib', function (err, paths) {</a:t>
            </a:r>
          </a:p>
          <a:p>
            <a:pPr lvl="1"/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if (err) {</a:t>
            </a:r>
          </a:p>
          <a:p>
            <a:pPr lvl="2"/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throw err;</a:t>
            </a:r>
          </a:p>
          <a:p>
            <a:pPr lvl="1"/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}</a:t>
            </a:r>
          </a:p>
          <a:p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console.log(paths); // 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返回数据，包含文件夹里的每一项</a:t>
            </a:r>
          </a:p>
          <a:p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});</a:t>
            </a:r>
          </a:p>
          <a:p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同步</a:t>
            </a:r>
          </a:p>
          <a:p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fs.readdirSync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(‘./lib’); // 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返回值既是结果集</a:t>
            </a:r>
            <a:endParaRPr lang="en-US" altLang="zh-CN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0653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29391" y="0"/>
            <a:ext cx="1451487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1D8B69"/>
                </a:solidFill>
                <a:latin typeface="Agency FB" panose="020B0503020202020204" pitchFamily="34" charset="0"/>
              </a:rPr>
              <a:t>01</a:t>
            </a:r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86114" y="323463"/>
            <a:ext cx="386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使用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fs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模块进行读写操作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53460" y="1430268"/>
            <a:ext cx="11246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小栗子：</a:t>
            </a:r>
            <a:endParaRPr lang="en-US" altLang="zh-CN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利用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Fs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读取文件目录进行文件批量拷贝</a:t>
            </a:r>
            <a:endParaRPr lang="en-US" altLang="zh-CN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543855F-79A8-497E-82EA-B35B6C8BA58C}"/>
              </a:ext>
            </a:extLst>
          </p:cNvPr>
          <p:cNvSpPr txBox="1"/>
          <p:nvPr/>
        </p:nvSpPr>
        <p:spPr>
          <a:xfrm>
            <a:off x="653460" y="2062233"/>
            <a:ext cx="112469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1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、读取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lib</a:t>
            </a:r>
          </a:p>
          <a:p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2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、写入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dist</a:t>
            </a:r>
            <a:endParaRPr lang="en-US" altLang="zh-CN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fs.readdir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('./lib', function (err, paths) {</a:t>
            </a:r>
          </a:p>
          <a:p>
            <a:pPr lvl="1"/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paths.forEach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(function (file) {</a:t>
            </a:r>
          </a:p>
          <a:p>
            <a:pPr lvl="2"/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fs.readFile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('./lib/' + file, function (err, data) {</a:t>
            </a:r>
          </a:p>
          <a:p>
            <a:pPr lvl="3"/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if (err) {</a:t>
            </a:r>
          </a:p>
          <a:p>
            <a:pPr lvl="4"/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throw err;</a:t>
            </a:r>
          </a:p>
          <a:p>
            <a:pPr lvl="3"/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}</a:t>
            </a:r>
          </a:p>
          <a:p>
            <a:pPr lvl="3"/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fs.writeFileSync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('./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dist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/' + file, data);</a:t>
            </a:r>
          </a:p>
          <a:p>
            <a:pPr lvl="2"/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});</a:t>
            </a:r>
          </a:p>
          <a:p>
            <a:pPr lvl="1"/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});</a:t>
            </a:r>
          </a:p>
          <a:p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5913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29391" y="0"/>
            <a:ext cx="1451487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1D8B69"/>
                </a:solidFill>
                <a:latin typeface="Agency FB" panose="020B0503020202020204" pitchFamily="34" charset="0"/>
              </a:rPr>
              <a:t>01</a:t>
            </a:r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86114" y="323463"/>
            <a:ext cx="386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使用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fs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模块进行读写操作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53460" y="1430268"/>
            <a:ext cx="11246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zh-CN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fs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创建文件夹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543855F-79A8-497E-82EA-B35B6C8BA58C}"/>
              </a:ext>
            </a:extLst>
          </p:cNvPr>
          <p:cNvSpPr txBox="1"/>
          <p:nvPr/>
        </p:nvSpPr>
        <p:spPr>
          <a:xfrm>
            <a:off x="653460" y="2413337"/>
            <a:ext cx="112469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fs.mkdir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(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文件夹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, function (err) {}) // 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异步</a:t>
            </a:r>
            <a:endParaRPr lang="en-US" altLang="zh-CN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endParaRPr lang="en-US" altLang="zh-CN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fs.mkdirSync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(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文件夹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); // 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同步</a:t>
            </a:r>
            <a:endParaRPr lang="en-US" altLang="zh-CN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endParaRPr lang="en-US" altLang="zh-CN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fs.mkdir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('./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src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', function (err) { // null</a:t>
            </a:r>
          </a:p>
          <a:p>
            <a:pPr lvl="1"/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if (err) {</a:t>
            </a:r>
          </a:p>
          <a:p>
            <a:pPr lvl="2"/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throw err;</a:t>
            </a:r>
          </a:p>
          <a:p>
            <a:pPr lvl="1"/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}</a:t>
            </a:r>
          </a:p>
          <a:p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99628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29391" y="0"/>
            <a:ext cx="1451487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1D8B69"/>
                </a:solidFill>
                <a:latin typeface="Agency FB" panose="020B0503020202020204" pitchFamily="34" charset="0"/>
              </a:rPr>
              <a:t>01</a:t>
            </a:r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86114" y="323463"/>
            <a:ext cx="386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使用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fs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模块进行读写操作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53460" y="1430268"/>
            <a:ext cx="11246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zh-CN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fs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判断 文件 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/ 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文件夹是否存在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543855F-79A8-497E-82EA-B35B6C8BA58C}"/>
              </a:ext>
            </a:extLst>
          </p:cNvPr>
          <p:cNvSpPr txBox="1"/>
          <p:nvPr/>
        </p:nvSpPr>
        <p:spPr>
          <a:xfrm>
            <a:off x="653460" y="2413337"/>
            <a:ext cx="112469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异步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:</a:t>
            </a:r>
          </a:p>
          <a:p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fs.exists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('./style.css', function (exist) {</a:t>
            </a:r>
          </a:p>
          <a:p>
            <a:pPr lvl="1"/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console.log(exist); // 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返回布尔值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,true -&gt; 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存在 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false-&gt; 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不存在</a:t>
            </a:r>
          </a:p>
          <a:p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}); </a:t>
            </a:r>
          </a:p>
          <a:p>
            <a:endParaRPr lang="en-US" altLang="zh-CN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同步：</a:t>
            </a:r>
            <a:endParaRPr lang="en-US" altLang="zh-CN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console.log(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fs.existsSync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(‘./main.js’)); // 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返回布尔值</a:t>
            </a:r>
            <a:endParaRPr lang="en-US" altLang="zh-CN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508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29391" y="0"/>
            <a:ext cx="1451487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1D8B69"/>
                </a:solidFill>
                <a:latin typeface="Agency FB" panose="020B0503020202020204" pitchFamily="34" charset="0"/>
              </a:rPr>
              <a:t>01</a:t>
            </a:r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86114" y="323463"/>
            <a:ext cx="386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使用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fs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模块进行读写操作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53460" y="1430268"/>
            <a:ext cx="112469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zh-CN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小栗子：</a:t>
            </a:r>
            <a:endParaRPr lang="en-US" altLang="zh-CN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fs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判断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dist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文件夹是否存在，存在则将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lib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文件夹内的所有文件拷贝至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dist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目录中，不存在即创建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dist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后再进行拷贝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543855F-79A8-497E-82EA-B35B6C8BA58C}"/>
              </a:ext>
            </a:extLst>
          </p:cNvPr>
          <p:cNvSpPr txBox="1"/>
          <p:nvPr/>
        </p:nvSpPr>
        <p:spPr>
          <a:xfrm>
            <a:off x="653460" y="2610683"/>
            <a:ext cx="112469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if (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fs.existsSync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('./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dist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')) {</a:t>
            </a:r>
          </a:p>
          <a:p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//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有</a:t>
            </a:r>
          </a:p>
          <a:p>
            <a:pPr lvl="1"/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console.log('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存在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');</a:t>
            </a:r>
          </a:p>
          <a:p>
            <a:pPr lvl="1"/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fs.readdirSync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('./lib').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forEach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(function (file) {</a:t>
            </a:r>
          </a:p>
          <a:p>
            <a:pPr lvl="2"/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fs.writeFileSync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('./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dist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/' + file, 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fs.readFileSync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('./lib/' + file));</a:t>
            </a:r>
          </a:p>
          <a:p>
            <a:pPr lvl="1"/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});</a:t>
            </a:r>
          </a:p>
          <a:p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} else {</a:t>
            </a:r>
          </a:p>
          <a:p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//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没有</a:t>
            </a:r>
          </a:p>
          <a:p>
            <a:pPr lvl="1"/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console.log('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不存在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');</a:t>
            </a:r>
          </a:p>
          <a:p>
            <a:pPr lvl="1"/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fs.mkdirSync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('./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dist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');</a:t>
            </a:r>
          </a:p>
          <a:p>
            <a:pPr lvl="1"/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fs.readdirSync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('./lib').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forEach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(function (file) {</a:t>
            </a:r>
          </a:p>
          <a:p>
            <a:pPr lvl="2"/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fs.writeFileSync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('./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dist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/' + file, 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fs.readFileSync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('./lib/' + file));</a:t>
            </a:r>
          </a:p>
          <a:p>
            <a:pPr lvl="1"/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});</a:t>
            </a:r>
          </a:p>
          <a:p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5539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29391" y="0"/>
            <a:ext cx="1451487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1D8B69"/>
                </a:solidFill>
                <a:latin typeface="Agency FB" panose="020B0503020202020204" pitchFamily="34" charset="0"/>
              </a:rPr>
              <a:t>01</a:t>
            </a:r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86114" y="323463"/>
            <a:ext cx="386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使用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fs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模块进行读写操作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53460" y="1430268"/>
            <a:ext cx="11246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fs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查看文件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/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文件夹信息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大小，创建时间，类型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)</a:t>
            </a:r>
            <a:endParaRPr lang="zh-CN" altLang="en-US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543855F-79A8-497E-82EA-B35B6C8BA58C}"/>
              </a:ext>
            </a:extLst>
          </p:cNvPr>
          <p:cNvSpPr txBox="1"/>
          <p:nvPr/>
        </p:nvSpPr>
        <p:spPr>
          <a:xfrm>
            <a:off x="653460" y="2444740"/>
            <a:ext cx="112469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异步</a:t>
            </a:r>
            <a:endParaRPr lang="en-US" altLang="zh-CN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fs.stat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('lib', function (err, 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st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) {</a:t>
            </a:r>
          </a:p>
          <a:p>
            <a:pPr lvl="1"/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if (err) {</a:t>
            </a:r>
          </a:p>
          <a:p>
            <a:pPr lvl="2"/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throw err;</a:t>
            </a:r>
          </a:p>
          <a:p>
            <a:pPr lvl="1"/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}</a:t>
            </a:r>
          </a:p>
          <a:p>
            <a:pPr lvl="1"/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console.log(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st.isDirectory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()); //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返回布尔值 是不是文件夹</a:t>
            </a:r>
          </a:p>
          <a:p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});</a:t>
            </a:r>
          </a:p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同步</a:t>
            </a:r>
            <a:endParaRPr lang="en-US" altLang="zh-CN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Fs.statSync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(‘lib’)</a:t>
            </a:r>
          </a:p>
        </p:txBody>
      </p:sp>
    </p:spTree>
    <p:extLst>
      <p:ext uri="{BB962C8B-B14F-4D97-AF65-F5344CB8AC3E}">
        <p14:creationId xmlns:p14="http://schemas.microsoft.com/office/powerpoint/2010/main" val="306397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29391" y="0"/>
            <a:ext cx="1451487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1D8B69"/>
                </a:solidFill>
                <a:latin typeface="Agency FB" panose="020B0503020202020204" pitchFamily="34" charset="0"/>
              </a:rPr>
              <a:t>01</a:t>
            </a:r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86114" y="323463"/>
            <a:ext cx="386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使用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fs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模块进行读写操作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53460" y="922436"/>
            <a:ext cx="11246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小栗子：</a:t>
            </a:r>
            <a:endParaRPr lang="en-US" altLang="zh-CN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将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lib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文件夹内所有文件以及文件夹都拷入到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dist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目录下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543855F-79A8-497E-82EA-B35B6C8BA58C}"/>
              </a:ext>
            </a:extLst>
          </p:cNvPr>
          <p:cNvSpPr txBox="1"/>
          <p:nvPr/>
        </p:nvSpPr>
        <p:spPr>
          <a:xfrm>
            <a:off x="746225" y="1559150"/>
            <a:ext cx="1124699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fs.readdir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('./lib', function (err, paths) {</a:t>
            </a:r>
          </a:p>
          <a:p>
            <a:pPr lvl="1"/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if (err) {</a:t>
            </a:r>
          </a:p>
          <a:p>
            <a:pPr lvl="2"/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throw err;</a:t>
            </a:r>
          </a:p>
          <a:p>
            <a:pPr lvl="1"/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}</a:t>
            </a:r>
          </a:p>
          <a:p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paths.forEach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(function (file) {</a:t>
            </a:r>
          </a:p>
          <a:p>
            <a:pPr lvl="1"/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fs.stat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('./lib/' + file, function (err, 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st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) {</a:t>
            </a:r>
          </a:p>
          <a:p>
            <a:pPr lvl="2"/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if (err) {</a:t>
            </a:r>
          </a:p>
          <a:p>
            <a:pPr lvl="3"/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throw err;</a:t>
            </a:r>
          </a:p>
          <a:p>
            <a:pPr lvl="2"/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}</a:t>
            </a:r>
          </a:p>
          <a:p>
            <a:pPr lvl="2"/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if (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st.isFile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()) {</a:t>
            </a:r>
          </a:p>
          <a:p>
            <a:pPr lvl="3"/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fs.writeFileSync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('./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dist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/' + file, 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fs.readFileSync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('./lib/' + file));</a:t>
            </a:r>
          </a:p>
          <a:p>
            <a:pPr lvl="2"/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} else {</a:t>
            </a:r>
          </a:p>
          <a:p>
            <a:pPr lvl="3"/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if (!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fs.existsSync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('./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dist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/' + file)) {</a:t>
            </a:r>
          </a:p>
          <a:p>
            <a:pPr lvl="4"/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fs.mkdirSync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('./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dist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/' + file);</a:t>
            </a:r>
          </a:p>
          <a:p>
            <a:pPr lvl="3"/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}</a:t>
            </a:r>
          </a:p>
          <a:p>
            <a:pPr lvl="2"/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}</a:t>
            </a:r>
          </a:p>
          <a:p>
            <a:pPr lvl="2"/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});</a:t>
            </a:r>
          </a:p>
          <a:p>
            <a:pPr lvl="1"/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});</a:t>
            </a:r>
          </a:p>
          <a:p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189833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t="11539"/>
          <a:stretch>
            <a:fillRect/>
          </a:stretch>
        </p:blipFill>
        <p:spPr>
          <a:xfrm>
            <a:off x="-14052" y="3151913"/>
            <a:ext cx="12206051" cy="30670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721272" y="1951584"/>
            <a:ext cx="274947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小文件拷贝</a:t>
            </a:r>
          </a:p>
        </p:txBody>
      </p:sp>
      <p:sp>
        <p:nvSpPr>
          <p:cNvPr id="8" name="矩形 7"/>
          <p:cNvSpPr/>
          <p:nvPr/>
        </p:nvSpPr>
        <p:spPr>
          <a:xfrm>
            <a:off x="5064848" y="878815"/>
            <a:ext cx="18334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altLang="zh-CN" sz="72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02</a:t>
            </a:r>
            <a:endParaRPr lang="zh-CN" altLang="en-US" sz="72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294869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0" y="638175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10358056" y="336062"/>
            <a:ext cx="1521065" cy="461665"/>
            <a:chOff x="10253553" y="6371101"/>
            <a:chExt cx="1521065" cy="461665"/>
          </a:xfrm>
        </p:grpSpPr>
        <p:sp>
          <p:nvSpPr>
            <p:cNvPr id="11" name="TextBox 10"/>
            <p:cNvSpPr txBox="1"/>
            <p:nvPr/>
          </p:nvSpPr>
          <p:spPr>
            <a:xfrm>
              <a:off x="10358846" y="637110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网站工程</a:t>
              </a:r>
            </a:p>
          </p:txBody>
        </p:sp>
        <p:cxnSp>
          <p:nvCxnSpPr>
            <p:cNvPr id="12" name="直接连接符 11"/>
            <p:cNvCxnSpPr/>
            <p:nvPr/>
          </p:nvCxnSpPr>
          <p:spPr>
            <a:xfrm rot="5400000">
              <a:off x="10051872" y="6577147"/>
              <a:ext cx="404949" cy="158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1688848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29391" y="0"/>
            <a:ext cx="14514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1D8B69"/>
                </a:solidFill>
                <a:latin typeface="Agency FB" panose="020B0503020202020204" pitchFamily="34" charset="0"/>
              </a:rPr>
              <a:t>02</a:t>
            </a:r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  <a:p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86114" y="323463"/>
            <a:ext cx="386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小文件拷贝</a:t>
            </a:r>
            <a:endParaRPr sz="24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84910" y="1996440"/>
            <a:ext cx="6232525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sym typeface="+mn-ea"/>
              </a:rPr>
              <a:t>同步拷贝</a:t>
            </a:r>
            <a:endParaRPr lang="en-US" altLang="zh-CN" sz="2400" dirty="0">
              <a:latin typeface="等线 Light" panose="02010600030101010101" pitchFamily="2" charset="-122"/>
              <a:ea typeface="等线 Light" panose="02010600030101010101" pitchFamily="2" charset="-122"/>
              <a:sym typeface="+mn-ea"/>
            </a:endParaRPr>
          </a:p>
          <a:p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fs.writeFileSync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('./b.js', 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fs.readFileSync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('./a.js’));</a:t>
            </a:r>
          </a:p>
          <a:p>
            <a:endParaRPr lang="en-US" altLang="zh-CN" sz="2400" dirty="0">
              <a:latin typeface="等线 Light" panose="02010600030101010101" pitchFamily="2" charset="-122"/>
              <a:ea typeface="等线 Light" panose="02010600030101010101" pitchFamily="2" charset="-122"/>
              <a:sym typeface="+mn-ea"/>
            </a:endParaRPr>
          </a:p>
          <a:p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sym typeface="+mn-ea"/>
              </a:rPr>
              <a:t>异步拷贝</a:t>
            </a:r>
            <a:endParaRPr lang="en-US" altLang="zh-CN" sz="2400" dirty="0">
              <a:latin typeface="等线 Light" panose="02010600030101010101" pitchFamily="2" charset="-122"/>
              <a:ea typeface="等线 Light" panose="02010600030101010101" pitchFamily="2" charset="-122"/>
              <a:sym typeface="+mn-ea"/>
            </a:endParaRPr>
          </a:p>
          <a:p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fs.readFile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('./a.js', function (err, data) {</a:t>
            </a:r>
          </a:p>
          <a:p>
            <a:pPr lvl="1"/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if (err) {</a:t>
            </a:r>
          </a:p>
          <a:p>
            <a:pPr lvl="2"/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throw err;</a:t>
            </a:r>
          </a:p>
          <a:p>
            <a:pPr lvl="1"/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}</a:t>
            </a:r>
          </a:p>
          <a:p>
            <a:pPr lvl="1"/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fs.writeFile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('./b.js', data, function (err) {</a:t>
            </a:r>
          </a:p>
          <a:p>
            <a:pPr lvl="2"/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if (err) {</a:t>
            </a:r>
          </a:p>
          <a:p>
            <a:pPr lvl="3"/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throw err;</a:t>
            </a:r>
          </a:p>
          <a:p>
            <a:pPr lvl="2"/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}</a:t>
            </a:r>
          </a:p>
          <a:p>
            <a:pPr lvl="1"/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});</a:t>
            </a:r>
          </a:p>
          <a:p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});</a:t>
            </a:r>
          </a:p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849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t="11539"/>
          <a:stretch>
            <a:fillRect/>
          </a:stretch>
        </p:blipFill>
        <p:spPr>
          <a:xfrm>
            <a:off x="-14052" y="3151913"/>
            <a:ext cx="12206051" cy="30670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692417" y="1951584"/>
            <a:ext cx="280718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大文件拷贝</a:t>
            </a:r>
          </a:p>
        </p:txBody>
      </p:sp>
      <p:sp>
        <p:nvSpPr>
          <p:cNvPr id="8" name="矩形 7"/>
          <p:cNvSpPr/>
          <p:nvPr/>
        </p:nvSpPr>
        <p:spPr>
          <a:xfrm>
            <a:off x="5064848" y="878815"/>
            <a:ext cx="18334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altLang="zh-CN" sz="72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03</a:t>
            </a:r>
            <a:endParaRPr lang="zh-CN" altLang="en-US" sz="72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294869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0" y="638175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10358056" y="336062"/>
            <a:ext cx="1521065" cy="461665"/>
            <a:chOff x="10253553" y="6371101"/>
            <a:chExt cx="1521065" cy="461665"/>
          </a:xfrm>
        </p:grpSpPr>
        <p:sp>
          <p:nvSpPr>
            <p:cNvPr id="11" name="TextBox 10"/>
            <p:cNvSpPr txBox="1"/>
            <p:nvPr/>
          </p:nvSpPr>
          <p:spPr>
            <a:xfrm>
              <a:off x="10358846" y="637110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网站工程</a:t>
              </a:r>
            </a:p>
          </p:txBody>
        </p:sp>
        <p:cxnSp>
          <p:nvCxnSpPr>
            <p:cNvPr id="12" name="直接连接符 11"/>
            <p:cNvCxnSpPr/>
            <p:nvPr/>
          </p:nvCxnSpPr>
          <p:spPr>
            <a:xfrm rot="5400000">
              <a:off x="10051872" y="6577147"/>
              <a:ext cx="404949" cy="158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2984766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32"/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3138707" y="1023934"/>
            <a:ext cx="752475" cy="752475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052418" y="1023934"/>
            <a:ext cx="752475" cy="752475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083727" y="1046222"/>
            <a:ext cx="2436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  录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3"/>
          <p:cNvSpPr txBox="1">
            <a:spLocks noChangeArrowheads="1"/>
          </p:cNvSpPr>
          <p:nvPr/>
        </p:nvSpPr>
        <p:spPr bwMode="auto">
          <a:xfrm>
            <a:off x="1873951" y="1953426"/>
            <a:ext cx="2236318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2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0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91452" y="2353196"/>
            <a:ext cx="2185214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zh-CN" altLang="en-US" sz="2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简易操作文件</a:t>
            </a:r>
          </a:p>
        </p:txBody>
      </p:sp>
      <p:sp>
        <p:nvSpPr>
          <p:cNvPr id="10" name="矩形 9"/>
          <p:cNvSpPr/>
          <p:nvPr/>
        </p:nvSpPr>
        <p:spPr>
          <a:xfrm>
            <a:off x="8723849" y="4291628"/>
            <a:ext cx="1851789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zh-CN" altLang="en-US" sz="2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大文件拷贝</a:t>
            </a:r>
          </a:p>
        </p:txBody>
      </p:sp>
      <p:sp>
        <p:nvSpPr>
          <p:cNvPr id="12" name="矩形 11"/>
          <p:cNvSpPr/>
          <p:nvPr/>
        </p:nvSpPr>
        <p:spPr>
          <a:xfrm>
            <a:off x="6218194" y="2179296"/>
            <a:ext cx="18427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altLang="zh-CN" sz="44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01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816413" y="3153457"/>
            <a:ext cx="649538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zh-CN" sz="44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02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816413" y="4152018"/>
            <a:ext cx="66877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zh-CN" sz="44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03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17" name="Picture 2" descr="C:\Users\Administrator\Desktop\新建文件夹\未标题-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986252" y="5839326"/>
            <a:ext cx="2918755" cy="662906"/>
          </a:xfrm>
          <a:prstGeom prst="rect">
            <a:avLst/>
          </a:prstGeom>
          <a:noFill/>
        </p:spPr>
      </p:pic>
      <p:sp>
        <p:nvSpPr>
          <p:cNvPr id="2" name="矩形 1"/>
          <p:cNvSpPr/>
          <p:nvPr/>
        </p:nvSpPr>
        <p:spPr>
          <a:xfrm>
            <a:off x="6816473" y="5069605"/>
            <a:ext cx="639445" cy="768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zh-CN" sz="44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04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060690" y="5208270"/>
            <a:ext cx="275526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altLang="zh-CN" sz="2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     Buffer Stream</a:t>
            </a:r>
            <a:endParaRPr lang="zh-CN" altLang="en-US" sz="2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0358056" y="336062"/>
            <a:ext cx="1521065" cy="461665"/>
            <a:chOff x="10253553" y="6371101"/>
            <a:chExt cx="1521065" cy="461665"/>
          </a:xfrm>
        </p:grpSpPr>
        <p:sp>
          <p:nvSpPr>
            <p:cNvPr id="23" name="TextBox 22"/>
            <p:cNvSpPr txBox="1"/>
            <p:nvPr/>
          </p:nvSpPr>
          <p:spPr>
            <a:xfrm>
              <a:off x="10358846" y="637110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网站工程</a:t>
              </a:r>
            </a:p>
          </p:txBody>
        </p:sp>
        <p:cxnSp>
          <p:nvCxnSpPr>
            <p:cNvPr id="24" name="直接连接符 23"/>
            <p:cNvCxnSpPr/>
            <p:nvPr/>
          </p:nvCxnSpPr>
          <p:spPr>
            <a:xfrm rot="5400000">
              <a:off x="10051872" y="6577147"/>
              <a:ext cx="404949" cy="158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矩形 14"/>
          <p:cNvSpPr/>
          <p:nvPr/>
        </p:nvSpPr>
        <p:spPr>
          <a:xfrm>
            <a:off x="8676778" y="3292361"/>
            <a:ext cx="1944763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zh-CN" altLang="en-US" sz="2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 小文件拷贝</a:t>
            </a: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5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00"/>
                            </p:stCondLst>
                            <p:childTnLst>
                              <p:par>
                                <p:cTn id="25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50"/>
                            </p:stCondLst>
                            <p:childTnLst>
                              <p:par>
                                <p:cTn id="33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400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100"/>
                            </p:stCondLst>
                            <p:childTnLst>
                              <p:par>
                                <p:cTn id="49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650"/>
                            </p:stCondLst>
                            <p:childTnLst>
                              <p:par>
                                <p:cTn id="5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700"/>
                            </p:stCondLst>
                            <p:childTnLst>
                              <p:par>
                                <p:cTn id="6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1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29391" y="0"/>
            <a:ext cx="14514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1D8B69"/>
                </a:solidFill>
                <a:latin typeface="Agency FB" panose="020B0503020202020204" pitchFamily="34" charset="0"/>
              </a:rPr>
              <a:t>03</a:t>
            </a:r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  <a:p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86114" y="323463"/>
            <a:ext cx="386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流的概念</a:t>
            </a:r>
            <a:endParaRPr sz="24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84910" y="1996440"/>
            <a:ext cx="62325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流是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Node.js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中一个非常重要的概念， 也是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Node.js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之所以适用于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I/O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密集型场景的重要原因之一。 流是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Node.js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移动数据的方式，流可以是可读的和／或可写的。在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Node.js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中很多模块都使用到了流， 包括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HTTP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和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fs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模块</a:t>
            </a:r>
            <a:endParaRPr lang="zh-CN" altLang="en-US" sz="2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34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29391" y="0"/>
            <a:ext cx="14514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1D8B69"/>
                </a:solidFill>
                <a:latin typeface="Agency FB" panose="020B0503020202020204" pitchFamily="34" charset="0"/>
              </a:rPr>
              <a:t>03</a:t>
            </a:r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  <a:p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86114" y="323463"/>
            <a:ext cx="386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的流操作</a:t>
            </a:r>
            <a:endParaRPr sz="24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23D8E9A-2C69-491B-BA2D-B18016B77310}"/>
              </a:ext>
            </a:extLst>
          </p:cNvPr>
          <p:cNvSpPr txBox="1"/>
          <p:nvPr/>
        </p:nvSpPr>
        <p:spPr>
          <a:xfrm>
            <a:off x="1045616" y="1951672"/>
            <a:ext cx="84025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由于数据是流，这就意味着在完成文件读取之前， 从收到最初几个字节开始，就可以对数据动作。</a:t>
            </a:r>
            <a:endParaRPr lang="en-US" altLang="zh-CN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endParaRPr lang="zh-CN" altLang="en-US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由于一次性读取再写入的方式不适用与大文件拷贝，容易造成内存爆仓，对于大文件，我们只能读一点儿写一点儿直到拷贝完成</a:t>
            </a:r>
          </a:p>
          <a:p>
            <a:endParaRPr lang="zh-CN" altLang="en-US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79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10341" y="19050"/>
            <a:ext cx="14514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1D8B69"/>
                </a:solidFill>
                <a:latin typeface="Agency FB" panose="020B0503020202020204" pitchFamily="34" charset="0"/>
              </a:rPr>
              <a:t>03</a:t>
            </a:r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  <a:p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46835" y="342265"/>
            <a:ext cx="51085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的流操作</a:t>
            </a:r>
            <a:endParaRPr lang="zh-CN" altLang="en-US" sz="24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146810" y="1325031"/>
            <a:ext cx="5262979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以流的方式读取文件</a:t>
            </a:r>
            <a:endParaRPr lang="en-US" altLang="zh-CN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var 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readStream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 = 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fs.ReadStream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('./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src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/1.mp4’); </a:t>
            </a:r>
          </a:p>
          <a:p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以流的方式写入文件</a:t>
            </a:r>
          </a:p>
          <a:p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var 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writeStream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 = 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fs.WriteStream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('./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src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/3.mp4’);</a:t>
            </a:r>
          </a:p>
          <a:p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内存中监听到数据流时触发的事件</a:t>
            </a:r>
            <a:endParaRPr lang="en-US" altLang="zh-CN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readStream.on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('data', function (chunk) {</a:t>
            </a:r>
          </a:p>
          <a:p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	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写入文件</a:t>
            </a:r>
            <a:endParaRPr lang="en-US" altLang="zh-CN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lvl="2"/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writeStream.write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(chunk);</a:t>
            </a:r>
          </a:p>
          <a:p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});</a:t>
            </a:r>
          </a:p>
          <a:p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只读数据流结束时，关闭只写数据流</a:t>
            </a:r>
            <a:endParaRPr lang="en-US" altLang="zh-CN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readStream.on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(end', function () {</a:t>
            </a:r>
          </a:p>
          <a:p>
            <a:pPr lvl="1"/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writeStream.end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();</a:t>
            </a:r>
          </a:p>
          <a:p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});</a:t>
            </a: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10341" y="19050"/>
            <a:ext cx="14514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1D8B69"/>
                </a:solidFill>
                <a:latin typeface="Agency FB" panose="020B0503020202020204" pitchFamily="34" charset="0"/>
              </a:rPr>
              <a:t>03</a:t>
            </a:r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  <a:p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46835" y="342265"/>
            <a:ext cx="51085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的流操作</a:t>
            </a:r>
            <a:endParaRPr lang="zh-CN" altLang="en-US" sz="24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80549" y="1735848"/>
            <a:ext cx="491512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创建一个只读数据流</a:t>
            </a:r>
          </a:p>
          <a:p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var 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rs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 = 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fs.createReadStream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('./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src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/1.mp4’);</a:t>
            </a:r>
          </a:p>
          <a:p>
            <a:endParaRPr lang="en-US" altLang="zh-CN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创建一个只写数据流</a:t>
            </a:r>
          </a:p>
          <a:p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var 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ws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 = 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fs.createWriteStream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('./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src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/5.mp4’);</a:t>
            </a:r>
          </a:p>
          <a:p>
            <a:endParaRPr lang="en-US" altLang="zh-CN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管道流输出</a:t>
            </a:r>
          </a:p>
          <a:p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rs.pipe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(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ws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); // 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管道</a:t>
            </a:r>
          </a:p>
        </p:txBody>
      </p:sp>
    </p:spTree>
    <p:extLst>
      <p:ext uri="{BB962C8B-B14F-4D97-AF65-F5344CB8AC3E}">
        <p14:creationId xmlns:p14="http://schemas.microsoft.com/office/powerpoint/2010/main" val="3414741465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10341" y="19050"/>
            <a:ext cx="14514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1D8B69"/>
                </a:solidFill>
                <a:latin typeface="Agency FB" panose="020B0503020202020204" pitchFamily="34" charset="0"/>
              </a:rPr>
              <a:t>03</a:t>
            </a:r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  <a:p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46835" y="342265"/>
            <a:ext cx="51085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的流操作</a:t>
            </a:r>
            <a:endParaRPr lang="zh-CN" altLang="en-US" sz="24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54045" y="900961"/>
            <a:ext cx="9669698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Pipe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方法的实现原理：</a:t>
            </a:r>
            <a:endParaRPr lang="en-US" altLang="zh-CN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var 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rs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 = 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fs.createReadStream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('./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src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/1.mp4');</a:t>
            </a:r>
          </a:p>
          <a:p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var 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ws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 = 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fs.createWriteStream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('./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src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/5.mp4');</a:t>
            </a:r>
          </a:p>
          <a:p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rs.on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('data', function (chunk) {</a:t>
            </a:r>
          </a:p>
          <a:p>
            <a:pPr lvl="1"/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// console.log(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ws.write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(chunk));//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返回布尔值 没写完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-&gt; false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写完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-&gt; true</a:t>
            </a:r>
          </a:p>
          <a:p>
            <a:pPr lvl="1"/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if (!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ws.write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(chunk)) {</a:t>
            </a:r>
          </a:p>
          <a:p>
            <a:pPr lvl="2"/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//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没写完</a:t>
            </a:r>
          </a:p>
          <a:p>
            <a:pPr lvl="2"/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//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暂停只读数据流</a:t>
            </a:r>
          </a:p>
          <a:p>
            <a:pPr lvl="2"/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rs.pause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();</a:t>
            </a:r>
          </a:p>
          <a:p>
            <a:pPr lvl="2"/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console.log('pause');</a:t>
            </a:r>
          </a:p>
          <a:p>
            <a:pPr lvl="1"/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}</a:t>
            </a:r>
          </a:p>
          <a:p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});</a:t>
            </a:r>
          </a:p>
          <a:p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drain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事件来判断什么时候只写数据流已经将缓存中的数据写入目标，可以传入下一个待写数据</a:t>
            </a:r>
          </a:p>
          <a:p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ws.on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('drain', function () {</a:t>
            </a:r>
          </a:p>
          <a:p>
            <a:pPr lvl="1"/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rs.resume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(); //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循环读取</a:t>
            </a:r>
          </a:p>
          <a:p>
            <a:pPr lvl="1"/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console.log('resume');</a:t>
            </a:r>
          </a:p>
          <a:p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});</a:t>
            </a:r>
          </a:p>
          <a:p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rs.on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('end', function () {</a:t>
            </a:r>
          </a:p>
          <a:p>
            <a:pPr lvl="1"/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ws.end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();</a:t>
            </a:r>
          </a:p>
          <a:p>
            <a:pPr lvl="1"/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console.log('end');</a:t>
            </a:r>
          </a:p>
          <a:p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});</a:t>
            </a:r>
          </a:p>
          <a:p>
            <a:endParaRPr lang="zh-CN" altLang="en-US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3773923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403612" y="1951584"/>
            <a:ext cx="335668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zh-CN" sz="3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Buffer</a:t>
            </a:r>
            <a:r>
              <a:rPr lang="zh-CN" altLang="en-US" sz="3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与</a:t>
            </a:r>
            <a:r>
              <a:rPr lang="en-US" altLang="zh-CN" sz="3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Stream</a:t>
            </a:r>
            <a:endParaRPr lang="zh-CN" altLang="en-US" sz="3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438054" y="751255"/>
            <a:ext cx="12559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altLang="zh-CN" sz="72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04</a:t>
            </a:r>
            <a:endParaRPr lang="zh-CN" altLang="en-US" sz="72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294869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0" y="638175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18794" b="22999"/>
          <a:stretch>
            <a:fillRect/>
          </a:stretch>
        </p:blipFill>
        <p:spPr>
          <a:xfrm>
            <a:off x="-1" y="3222884"/>
            <a:ext cx="12192000" cy="2938073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0358056" y="336062"/>
            <a:ext cx="1521065" cy="461665"/>
            <a:chOff x="10253553" y="6371101"/>
            <a:chExt cx="1521065" cy="461665"/>
          </a:xfrm>
        </p:grpSpPr>
        <p:sp>
          <p:nvSpPr>
            <p:cNvPr id="11" name="TextBox 10"/>
            <p:cNvSpPr txBox="1"/>
            <p:nvPr/>
          </p:nvSpPr>
          <p:spPr>
            <a:xfrm>
              <a:off x="10358846" y="637110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网站工程</a:t>
              </a:r>
            </a:p>
          </p:txBody>
        </p:sp>
        <p:cxnSp>
          <p:nvCxnSpPr>
            <p:cNvPr id="12" name="直接连接符 11"/>
            <p:cNvCxnSpPr/>
            <p:nvPr/>
          </p:nvCxnSpPr>
          <p:spPr>
            <a:xfrm rot="5400000">
              <a:off x="10051872" y="6577147"/>
              <a:ext cx="404949" cy="158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180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29391" y="0"/>
            <a:ext cx="1451487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1D8B69"/>
                </a:solidFill>
                <a:latin typeface="Agency FB" panose="020B0503020202020204" pitchFamily="34" charset="0"/>
              </a:rPr>
              <a:t>04</a:t>
            </a:r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86114" y="323463"/>
            <a:ext cx="305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注册账号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5134" y="1901935"/>
            <a:ext cx="8389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去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3"/>
              </a:rPr>
              <a:t>www.npmjs.com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官网注册账号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299AED-2273-4548-9A1E-2D35FC11DC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984" y="1354009"/>
            <a:ext cx="3568770" cy="46798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29391" y="0"/>
            <a:ext cx="1451487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1D8B69"/>
                </a:solidFill>
                <a:latin typeface="Agency FB" panose="020B0503020202020204" pitchFamily="34" charset="0"/>
              </a:rPr>
              <a:t>04</a:t>
            </a:r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86114" y="323463"/>
            <a:ext cx="305253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本地登录  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84910" y="1285240"/>
            <a:ext cx="7658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第一次登录：</a:t>
            </a:r>
            <a:r>
              <a:rPr lang="en-US" sz="24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npm</a:t>
            </a:r>
            <a:r>
              <a:rPr 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sz="24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adduser</a:t>
            </a:r>
            <a:endParaRPr 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非第一次登录：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npm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login</a:t>
            </a:r>
            <a:endParaRPr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87EDB50-F894-47AD-85A8-1BEA842C2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909" y="2957512"/>
            <a:ext cx="6299267" cy="1283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29391" y="0"/>
            <a:ext cx="1451487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1D8B69"/>
                </a:solidFill>
                <a:latin typeface="Agency FB" panose="020B0503020202020204" pitchFamily="34" charset="0"/>
              </a:rPr>
              <a:t>04</a:t>
            </a:r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86205" y="323215"/>
            <a:ext cx="4804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发布代码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33943" y="2799708"/>
            <a:ext cx="7757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npm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publish</a:t>
            </a: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该条命令需在要发布的包之内输入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29391" y="0"/>
            <a:ext cx="1451487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1D8B69"/>
                </a:solidFill>
                <a:latin typeface="Agency FB" panose="020B0503020202020204" pitchFamily="34" charset="0"/>
              </a:rPr>
              <a:t>04</a:t>
            </a:r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86205" y="323215"/>
            <a:ext cx="4804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卸载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386205" y="2922353"/>
            <a:ext cx="7757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本地卸载：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npm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uninstall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包名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远程卸载：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npm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unpublish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包名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版本号</a:t>
            </a:r>
          </a:p>
        </p:txBody>
      </p:sp>
    </p:spTree>
    <p:extLst>
      <p:ext uri="{BB962C8B-B14F-4D97-AF65-F5344CB8AC3E}">
        <p14:creationId xmlns:p14="http://schemas.microsoft.com/office/powerpoint/2010/main" val="212885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t="11539"/>
          <a:stretch>
            <a:fillRect/>
          </a:stretch>
        </p:blipFill>
        <p:spPr>
          <a:xfrm>
            <a:off x="-14052" y="3151913"/>
            <a:ext cx="12206051" cy="30670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464788" y="1951584"/>
            <a:ext cx="326243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简易操作文件</a:t>
            </a:r>
          </a:p>
        </p:txBody>
      </p:sp>
      <p:sp>
        <p:nvSpPr>
          <p:cNvPr id="8" name="矩形 7"/>
          <p:cNvSpPr/>
          <p:nvPr/>
        </p:nvSpPr>
        <p:spPr>
          <a:xfrm>
            <a:off x="5064848" y="878815"/>
            <a:ext cx="18334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altLang="zh-CN" sz="72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01</a:t>
            </a:r>
            <a:endParaRPr lang="zh-CN" altLang="en-US" sz="72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294869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0" y="638175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10358056" y="336062"/>
            <a:ext cx="1521065" cy="461665"/>
            <a:chOff x="10253553" y="6371101"/>
            <a:chExt cx="1521065" cy="461665"/>
          </a:xfrm>
        </p:grpSpPr>
        <p:sp>
          <p:nvSpPr>
            <p:cNvPr id="11" name="TextBox 10"/>
            <p:cNvSpPr txBox="1"/>
            <p:nvPr/>
          </p:nvSpPr>
          <p:spPr>
            <a:xfrm>
              <a:off x="10358846" y="637110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网站工程</a:t>
              </a:r>
            </a:p>
          </p:txBody>
        </p:sp>
        <p:cxnSp>
          <p:nvCxnSpPr>
            <p:cNvPr id="12" name="直接连接符 11"/>
            <p:cNvCxnSpPr/>
            <p:nvPr/>
          </p:nvCxnSpPr>
          <p:spPr>
            <a:xfrm rot="5400000">
              <a:off x="10051872" y="6577147"/>
              <a:ext cx="404949" cy="158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29391" y="0"/>
            <a:ext cx="1451487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1D8B69"/>
                </a:solidFill>
                <a:latin typeface="Agency FB" panose="020B0503020202020204" pitchFamily="34" charset="0"/>
              </a:rPr>
              <a:t>04</a:t>
            </a:r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86205" y="323215"/>
            <a:ext cx="4804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注意事项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61497" y="1764858"/>
            <a:ext cx="78764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发布的包中必须有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package.json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package.json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文件中必须有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name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version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两个字段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发布的包不得与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npm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服务器上已存在的包重名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发布的包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小时之内予以卸载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卸载包后须过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小时之后再重新发布，且必须修改其版本号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25" y="0"/>
            <a:ext cx="1218946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725795" y="1675475"/>
            <a:ext cx="51088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spc="600" dirty="0"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rPr>
              <a:t>谢谢聆听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725507" y="2860306"/>
            <a:ext cx="4440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rPr>
              <a:t>THANK YOU</a:t>
            </a:r>
            <a:endParaRPr lang="zh-CN" altLang="en-US" sz="4800" dirty="0">
              <a:solidFill>
                <a:schemeClr val="bg1"/>
              </a:solidFill>
              <a:latin typeface="方正细倩简体" panose="03000509000000000000" pitchFamily="65" charset="-122"/>
              <a:ea typeface="方正细倩简体" panose="03000509000000000000" pitchFamily="65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55194" y="3786263"/>
            <a:ext cx="285750" cy="285750"/>
          </a:xfrm>
          <a:prstGeom prst="rect">
            <a:avLst/>
          </a:prstGeom>
          <a:solidFill>
            <a:schemeClr val="bg1"/>
          </a:solidFill>
          <a:ln>
            <a:solidFill>
              <a:srgbClr val="1D8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268579" y="3786263"/>
            <a:ext cx="285750" cy="285750"/>
          </a:xfrm>
          <a:prstGeom prst="rect">
            <a:avLst/>
          </a:prstGeom>
          <a:solidFill>
            <a:schemeClr val="bg1"/>
          </a:solidFill>
          <a:ln>
            <a:solidFill>
              <a:srgbClr val="1D8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36699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681964" y="3786263"/>
            <a:ext cx="285750" cy="285750"/>
          </a:xfrm>
          <a:prstGeom prst="rect">
            <a:avLst/>
          </a:prstGeom>
          <a:solidFill>
            <a:schemeClr val="bg1"/>
          </a:solidFill>
          <a:ln>
            <a:solidFill>
              <a:srgbClr val="1D8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095349" y="3786263"/>
            <a:ext cx="285750" cy="285750"/>
          </a:xfrm>
          <a:prstGeom prst="rect">
            <a:avLst/>
          </a:prstGeom>
          <a:solidFill>
            <a:schemeClr val="bg1"/>
          </a:solidFill>
          <a:ln>
            <a:solidFill>
              <a:srgbClr val="1D8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508734" y="3786263"/>
            <a:ext cx="285750" cy="285750"/>
          </a:xfrm>
          <a:prstGeom prst="rect">
            <a:avLst/>
          </a:prstGeom>
          <a:solidFill>
            <a:schemeClr val="bg1"/>
          </a:solidFill>
          <a:ln>
            <a:solidFill>
              <a:srgbClr val="1D8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922119" y="3786263"/>
            <a:ext cx="285750" cy="285750"/>
          </a:xfrm>
          <a:prstGeom prst="rect">
            <a:avLst/>
          </a:prstGeom>
          <a:solidFill>
            <a:schemeClr val="bg1"/>
          </a:solidFill>
          <a:ln>
            <a:solidFill>
              <a:srgbClr val="1D8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5775315" y="2784106"/>
            <a:ext cx="374968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8335504" y="3786263"/>
            <a:ext cx="285750" cy="285750"/>
          </a:xfrm>
          <a:prstGeom prst="rect">
            <a:avLst/>
          </a:prstGeom>
          <a:solidFill>
            <a:schemeClr val="bg1"/>
          </a:solidFill>
          <a:ln>
            <a:solidFill>
              <a:srgbClr val="1D8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748889" y="3786263"/>
            <a:ext cx="285750" cy="285750"/>
          </a:xfrm>
          <a:prstGeom prst="rect">
            <a:avLst/>
          </a:prstGeom>
          <a:solidFill>
            <a:schemeClr val="bg1"/>
          </a:solidFill>
          <a:ln>
            <a:solidFill>
              <a:srgbClr val="1D8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144000" y="3786263"/>
            <a:ext cx="285750" cy="285750"/>
          </a:xfrm>
          <a:prstGeom prst="rect">
            <a:avLst/>
          </a:prstGeom>
          <a:solidFill>
            <a:schemeClr val="bg1"/>
          </a:solidFill>
          <a:ln>
            <a:solidFill>
              <a:srgbClr val="1D8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150"/>
                            </p:stCondLst>
                            <p:childTnLst>
                              <p:par>
                                <p:cTn id="2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4" grpId="0" animBg="1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29391" y="0"/>
            <a:ext cx="1451487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1D8B69"/>
                </a:solidFill>
                <a:latin typeface="Agency FB" panose="020B0503020202020204" pitchFamily="34" charset="0"/>
              </a:rPr>
              <a:t>01</a:t>
            </a:r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86114" y="323463"/>
            <a:ext cx="305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前言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306829" y="1810557"/>
            <a:ext cx="84903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cs typeface="+mn-ea"/>
              </a:rPr>
              <a:t>让前端觉得如获神器的不是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  <a:cs typeface="+mn-ea"/>
              </a:rPr>
              <a:t>NodeJS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cs typeface="+mn-ea"/>
              </a:rPr>
              <a:t>能做网络编程，而是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  <a:cs typeface="+mn-ea"/>
              </a:rPr>
              <a:t>NodeJS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cs typeface="+mn-ea"/>
              </a:rPr>
              <a:t>能够操作文件。小至文件查找，大至代码编译，几乎没有一个前端工具不操作文件。换个角度讲，几乎也只需要一些数据处理逻辑，再加上一些文件操作，就能够编写出大多数前端工具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29391" y="0"/>
            <a:ext cx="1451487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1D8B69"/>
                </a:solidFill>
                <a:latin typeface="Agency FB" panose="020B0503020202020204" pitchFamily="34" charset="0"/>
              </a:rPr>
              <a:t>01</a:t>
            </a:r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86114" y="323463"/>
            <a:ext cx="305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概述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68289" y="1430268"/>
            <a:ext cx="84903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  <a:cs typeface="+mn-ea"/>
              </a:rPr>
              <a:t>fs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cs typeface="+mn-ea"/>
              </a:rPr>
              <a:t>模块用于对系统文件及目录进行读写操作。</a:t>
            </a:r>
            <a:endParaRPr lang="en-US" altLang="zh-CN" sz="2400" dirty="0">
              <a:latin typeface="等线 Light" panose="02010600030101010101" pitchFamily="2" charset="-122"/>
              <a:ea typeface="等线 Light" panose="02010600030101010101" pitchFamily="2" charset="-122"/>
              <a:cs typeface="+mn-ea"/>
            </a:endParaRPr>
          </a:p>
          <a:p>
            <a:endParaRPr lang="en-US" altLang="zh-CN" sz="2400" dirty="0">
              <a:latin typeface="等线 Light" panose="02010600030101010101" pitchFamily="2" charset="-122"/>
              <a:ea typeface="等线 Light" panose="02010600030101010101" pitchFamily="2" charset="-122"/>
              <a:cs typeface="+mn-ea"/>
            </a:endParaRPr>
          </a:p>
          <a:p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cs typeface="+mn-ea"/>
              </a:rPr>
              <a:t>使用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  <a:cs typeface="+mn-ea"/>
              </a:rPr>
              <a:t>require('fs')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cs typeface="+mn-ea"/>
              </a:rPr>
              <a:t>载入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  <a:cs typeface="+mn-ea"/>
              </a:rPr>
              <a:t>fs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cs typeface="+mn-ea"/>
              </a:rPr>
              <a:t>模块，模块中所有方法都有同步和异步两种形式。</a:t>
            </a:r>
            <a:endParaRPr lang="en-US" altLang="zh-CN" sz="2400" dirty="0">
              <a:latin typeface="等线 Light" panose="02010600030101010101" pitchFamily="2" charset="-122"/>
              <a:ea typeface="等线 Light" panose="02010600030101010101" pitchFamily="2" charset="-122"/>
              <a:cs typeface="+mn-ea"/>
            </a:endParaRPr>
          </a:p>
          <a:p>
            <a:endParaRPr lang="zh-CN" altLang="en-US" sz="2400" dirty="0">
              <a:latin typeface="等线 Light" panose="02010600030101010101" pitchFamily="2" charset="-122"/>
              <a:ea typeface="等线 Light" panose="02010600030101010101" pitchFamily="2" charset="-122"/>
              <a:cs typeface="+mn-ea"/>
            </a:endParaRPr>
          </a:p>
          <a:p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cs typeface="+mn-ea"/>
              </a:rPr>
              <a:t>异步方法中回调函数的第一个参数总是留给异常参数（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  <a:cs typeface="+mn-ea"/>
              </a:rPr>
              <a:t>exception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cs typeface="+mn-ea"/>
              </a:rPr>
              <a:t>），如果方法成功完成，该参数为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  <a:cs typeface="+mn-ea"/>
              </a:rPr>
              <a:t>null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cs typeface="+mn-ea"/>
              </a:rPr>
              <a:t>或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  <a:cs typeface="+mn-ea"/>
              </a:rPr>
              <a:t>undefined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cs typeface="+mn-ea"/>
              </a:rPr>
              <a:t>。</a:t>
            </a:r>
            <a:endParaRPr lang="en-US" altLang="zh-CN" sz="2400" dirty="0">
              <a:latin typeface="等线 Light" panose="02010600030101010101" pitchFamily="2" charset="-122"/>
              <a:ea typeface="等线 Light" panose="02010600030101010101" pitchFamily="2" charset="-122"/>
              <a:cs typeface="+mn-ea"/>
            </a:endParaRPr>
          </a:p>
          <a:p>
            <a:endParaRPr lang="zh-CN" altLang="en-US" sz="2400" dirty="0">
              <a:latin typeface="等线 Light" panose="02010600030101010101" pitchFamily="2" charset="-122"/>
              <a:ea typeface="等线 Light" panose="02010600030101010101" pitchFamily="2" charset="-122"/>
              <a:cs typeface="+mn-ea"/>
            </a:endParaRPr>
          </a:p>
          <a:p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cs typeface="+mn-ea"/>
              </a:rPr>
              <a:t>同步方法执行完并返回结果后，才能执行后续的代码。而异步方法采用回调函数接收返回结果，可以立即执行后续代码。</a:t>
            </a:r>
          </a:p>
        </p:txBody>
      </p:sp>
    </p:spTree>
    <p:extLst>
      <p:ext uri="{BB962C8B-B14F-4D97-AF65-F5344CB8AC3E}">
        <p14:creationId xmlns:p14="http://schemas.microsoft.com/office/powerpoint/2010/main" val="253203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29391" y="0"/>
            <a:ext cx="1451487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1D8B69"/>
                </a:solidFill>
                <a:latin typeface="Agency FB" panose="020B0503020202020204" pitchFamily="34" charset="0"/>
              </a:rPr>
              <a:t>01</a:t>
            </a:r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86114" y="323463"/>
            <a:ext cx="3782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使用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fs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模块进行读写操作</a:t>
            </a:r>
          </a:p>
          <a:p>
            <a:pPr lvl="0" algn="ctr"/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65242" y="1494987"/>
            <a:ext cx="90406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  <a:cs typeface="+mn-ea"/>
              </a:rPr>
              <a:t>fs.readFile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  <a:cs typeface="+mn-ea"/>
              </a:rPr>
              <a:t>(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  <a:cs typeface="+mn-ea"/>
              </a:rPr>
              <a:t>file_name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  <a:cs typeface="+mn-ea"/>
              </a:rPr>
              <a:t>[, options],function(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  <a:cs typeface="+mn-ea"/>
              </a:rPr>
              <a:t>err,data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  <a:cs typeface="+mn-ea"/>
              </a:rPr>
              <a:t>){ </a:t>
            </a:r>
          </a:p>
          <a:p>
            <a:pPr lvl="1" latinLnBrk="1"/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  <a:cs typeface="+mn-ea"/>
              </a:rPr>
              <a:t>异步读取带两个必选参数（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  <a:cs typeface="+mn-ea"/>
              </a:rPr>
              <a:t> 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  <a:cs typeface="+mn-ea"/>
              </a:rPr>
              <a:t>file_name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  <a:cs typeface="+mn-ea"/>
              </a:rPr>
              <a:t> 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  <a:cs typeface="+mn-ea"/>
              </a:rPr>
              <a:t>，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  <a:cs typeface="+mn-ea"/>
              </a:rPr>
              <a:t>callback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  <a:cs typeface="+mn-ea"/>
              </a:rPr>
              <a:t>）和一个可选参数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  <a:cs typeface="+mn-ea"/>
              </a:rPr>
              <a:t>(options)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  <a:cs typeface="+mn-ea"/>
              </a:rPr>
              <a:t> </a:t>
            </a:r>
            <a:endParaRPr lang="en-US" altLang="zh-CN" sz="2000" dirty="0">
              <a:latin typeface="等线 Light" panose="02010600030101010101" pitchFamily="2" charset="-122"/>
              <a:ea typeface="等线 Light" panose="02010600030101010101" pitchFamily="2" charset="-122"/>
              <a:cs typeface="+mn-ea"/>
            </a:endParaRPr>
          </a:p>
          <a:p>
            <a:pPr lvl="1" latinLnBrk="1"/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  <a:cs typeface="+mn-ea"/>
              </a:rPr>
              <a:t>必选参数：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  <a:cs typeface="+mn-ea"/>
              </a:rPr>
              <a:t>file_name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  <a:cs typeface="+mn-ea"/>
              </a:rPr>
              <a:t>文件路径名</a:t>
            </a:r>
            <a:endParaRPr lang="en-US" altLang="zh-CN" sz="2000" dirty="0">
              <a:latin typeface="等线 Light" panose="02010600030101010101" pitchFamily="2" charset="-122"/>
              <a:ea typeface="等线 Light" panose="02010600030101010101" pitchFamily="2" charset="-122"/>
              <a:cs typeface="+mn-ea"/>
            </a:endParaRPr>
          </a:p>
          <a:p>
            <a:pPr lvl="1" latinLnBrk="1"/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  <a:cs typeface="+mn-ea"/>
              </a:rPr>
              <a:t>callback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  <a:cs typeface="+mn-ea"/>
              </a:rPr>
              <a:t>回调函数，回调函数第一个参数是读取错误信息，第二个是文件里面的数据 </a:t>
            </a:r>
            <a:endParaRPr lang="en-US" altLang="zh-CN" sz="2000" dirty="0">
              <a:latin typeface="等线 Light" panose="02010600030101010101" pitchFamily="2" charset="-122"/>
              <a:ea typeface="等线 Light" panose="02010600030101010101" pitchFamily="2" charset="-122"/>
              <a:cs typeface="+mn-ea"/>
            </a:endParaRPr>
          </a:p>
          <a:p>
            <a:pPr lvl="1" latinLnBrk="1"/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  <a:cs typeface="+mn-ea"/>
              </a:rPr>
              <a:t>一个可选参数：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  <a:cs typeface="+mn-ea"/>
              </a:rPr>
              <a:t>options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  <a:cs typeface="+mn-ea"/>
              </a:rPr>
              <a:t>该参数是一个对象，包含 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  <a:cs typeface="+mn-ea"/>
              </a:rPr>
              <a:t>{encoding, flag}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  <a:cs typeface="+mn-ea"/>
              </a:rPr>
              <a:t>。默认编码为二进制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  <a:cs typeface="+mn-ea"/>
              </a:rPr>
              <a:t>, flag 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  <a:cs typeface="+mn-ea"/>
              </a:rPr>
              <a:t>为 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  <a:cs typeface="+mn-ea"/>
              </a:rPr>
              <a:t>'w’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  <a:cs typeface="+mn-ea"/>
              </a:rPr>
              <a:t> </a:t>
            </a:r>
            <a:endParaRPr lang="en-US" altLang="zh-CN" sz="2000" dirty="0">
              <a:latin typeface="等线 Light" panose="02010600030101010101" pitchFamily="2" charset="-122"/>
              <a:ea typeface="等线 Light" panose="02010600030101010101" pitchFamily="2" charset="-122"/>
              <a:cs typeface="+mn-ea"/>
            </a:endParaRPr>
          </a:p>
          <a:p>
            <a:pPr latinLnBrk="1"/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  <a:cs typeface="+mn-ea"/>
              </a:rPr>
              <a:t>})</a:t>
            </a:r>
            <a:endParaRPr lang="zh-CN" altLang="en-US" sz="2000" dirty="0">
              <a:latin typeface="等线 Light" panose="02010600030101010101" pitchFamily="2" charset="-122"/>
              <a:ea typeface="等线 Light" panose="02010600030101010101" pitchFamily="2" charset="-122"/>
              <a:cs typeface="+mn-ea"/>
            </a:endParaRPr>
          </a:p>
        </p:txBody>
      </p:sp>
      <p:sp>
        <p:nvSpPr>
          <p:cNvPr id="12" name="流程图: 联系 11"/>
          <p:cNvSpPr/>
          <p:nvPr/>
        </p:nvSpPr>
        <p:spPr>
          <a:xfrm>
            <a:off x="1386114" y="4240819"/>
            <a:ext cx="206798" cy="243840"/>
          </a:xfrm>
          <a:prstGeom prst="flowChartConnector">
            <a:avLst/>
          </a:prstGeom>
          <a:solidFill>
            <a:srgbClr val="1D8B69"/>
          </a:solidFill>
          <a:ln w="25400" cap="flat" cmpd="sng" algn="ctr">
            <a:noFill/>
            <a:prstDash val="solid"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65241" y="4162684"/>
            <a:ext cx="96429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  <a:cs typeface="+mn-ea"/>
              </a:rPr>
              <a:t>fs.readFileSync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  <a:cs typeface="+mn-ea"/>
              </a:rPr>
              <a:t>(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  <a:cs typeface="+mn-ea"/>
              </a:rPr>
              <a:t>file_name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  <a:cs typeface="+mn-ea"/>
              </a:rPr>
              <a:t>[, options])</a:t>
            </a:r>
          </a:p>
          <a:p>
            <a:pPr latinLnBrk="1"/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  <a:cs typeface="+mn-ea"/>
              </a:rPr>
              <a:t>同步读取带一个必选参数和一个可选参数</a:t>
            </a:r>
          </a:p>
        </p:txBody>
      </p:sp>
      <p:sp>
        <p:nvSpPr>
          <p:cNvPr id="14" name="流程图: 联系 13"/>
          <p:cNvSpPr/>
          <p:nvPr/>
        </p:nvSpPr>
        <p:spPr>
          <a:xfrm>
            <a:off x="1423157" y="1548808"/>
            <a:ext cx="206798" cy="243840"/>
          </a:xfrm>
          <a:prstGeom prst="flowChartConnector">
            <a:avLst/>
          </a:prstGeom>
          <a:solidFill>
            <a:srgbClr val="1D8B69"/>
          </a:solidFill>
          <a:ln w="25400" cap="flat" cmpd="sng" algn="ctr">
            <a:noFill/>
            <a:prstDash val="solid"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764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1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 animBg="1"/>
      <p:bldP spid="13" grpId="0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29391" y="0"/>
            <a:ext cx="1451487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1D8B69"/>
                </a:solidFill>
                <a:latin typeface="Agency FB" panose="020B0503020202020204" pitchFamily="34" charset="0"/>
              </a:rPr>
              <a:t>01</a:t>
            </a:r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86114" y="323463"/>
            <a:ext cx="386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使用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fs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模块进行读写操作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29391" y="1106805"/>
            <a:ext cx="7586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简单实现如下：</a:t>
            </a:r>
            <a:endParaRPr lang="zh-CN" altLang="zh-CN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29391" y="1533465"/>
            <a:ext cx="1149878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引入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fs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模块</a:t>
            </a:r>
            <a:endParaRPr lang="en-US" altLang="zh-CN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var fs=require('fs’); </a:t>
            </a:r>
          </a:p>
          <a:p>
            <a:r>
              <a:rPr lang="zh-CN" altLang="en-US" sz="2000" dirty="0">
                <a:solidFill>
                  <a:srgbClr val="1D8B69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异步读取 </a:t>
            </a:r>
            <a:endParaRPr lang="en-US" altLang="zh-CN" sz="2000" dirty="0">
              <a:solidFill>
                <a:srgbClr val="1D8B69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fs.readFile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('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aaa.txt',function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(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err,data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){ </a:t>
            </a:r>
          </a:p>
          <a:p>
            <a:pPr lvl="1"/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if(err){ </a:t>
            </a:r>
          </a:p>
          <a:p>
            <a:pPr lvl="1"/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	console.log('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读取错误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’); </a:t>
            </a:r>
          </a:p>
          <a:p>
            <a:pPr lvl="1"/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}else{</a:t>
            </a:r>
          </a:p>
          <a:p>
            <a:pPr lvl="1"/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 	console.log('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异步读取：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'+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data.toString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());</a:t>
            </a:r>
          </a:p>
          <a:p>
            <a:pPr lvl="1"/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	//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因为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data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返回二进制数据，需要使用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toString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()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方法转换 或者 可选参数填入文字编码 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utf-8 } </a:t>
            </a:r>
          </a:p>
          <a:p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}); </a:t>
            </a:r>
          </a:p>
          <a:p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fs.readFile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('aaa.txt','utf-8',function(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err,data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){</a:t>
            </a:r>
          </a:p>
          <a:p>
            <a:pPr lvl="1"/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 if(err){ console.log('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读取错误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'); }</a:t>
            </a:r>
          </a:p>
          <a:p>
            <a:pPr lvl="1"/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 else{ console.log('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异步读取：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'+data); } </a:t>
            </a:r>
          </a:p>
          <a:p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});</a:t>
            </a:r>
          </a:p>
          <a:p>
            <a:r>
              <a:rPr lang="zh-CN" altLang="en-US" sz="2000" dirty="0">
                <a:solidFill>
                  <a:srgbClr val="1D8B69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同步读取 </a:t>
            </a:r>
            <a:endParaRPr lang="en-US" altLang="zh-CN" sz="2000" dirty="0">
              <a:solidFill>
                <a:srgbClr val="1D8B69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var data=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fs.readFileSync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('aaa.txt'); console.log('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同步读取：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'+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data.toString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()); </a:t>
            </a:r>
          </a:p>
          <a:p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var data=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fs.readFileSync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('aaa.txt','utf-8'); console.log('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同步读取：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'+data);</a:t>
            </a:r>
            <a:endParaRPr lang="zh-CN" altLang="en-US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29391" y="0"/>
            <a:ext cx="1451487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1D8B69"/>
                </a:solidFill>
                <a:latin typeface="Agency FB" panose="020B0503020202020204" pitchFamily="34" charset="0"/>
              </a:rPr>
              <a:t>01</a:t>
            </a:r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86114" y="323463"/>
            <a:ext cx="386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使用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fs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模块进行读写操作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29391" y="1106805"/>
            <a:ext cx="112469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写入文件 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=&gt; 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writeFile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(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异步写入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)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和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writeFileSync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(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同步写入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) 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</a:b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writeFile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()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直接打开文件默认是 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w 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模式，所以如果文件存在，该方法写入的内容会覆盖旧的文件内容，文件不存在即创建新文件</a:t>
            </a:r>
            <a:endParaRPr lang="zh-CN" altLang="zh-CN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29391" y="2430244"/>
            <a:ext cx="1149878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fs.writeFile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(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file_name,data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[, options],function(err){ </a:t>
            </a:r>
          </a:p>
          <a:p>
            <a:pPr lvl="1"/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//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异步写入带三个必选参数和一个可选参数 </a:t>
            </a:r>
            <a:endParaRPr lang="en-US" altLang="zh-CN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lvl="1"/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//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三个必选参数：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file_name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文件名，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data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写入的文件信息，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function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一个回调函数，回调函数带的参数是写入错误信息 </a:t>
            </a:r>
            <a:endParaRPr lang="en-US" altLang="zh-CN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lvl="1"/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//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一个可选参数：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options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该参数是一个对象，包含 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{encoding, mode, flag}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。默认编码为 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utf8, 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模式为 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0666 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， 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flag 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为 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‘w’</a:t>
            </a:r>
          </a:p>
          <a:p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 })</a:t>
            </a:r>
          </a:p>
          <a:p>
            <a:endParaRPr lang="en-US" altLang="zh-CN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fs.writeFileSync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(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file_name,data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[, options])//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同步写入带二个必选参数和一个可选参数，参数含义如上少一个回调函数</a:t>
            </a:r>
          </a:p>
        </p:txBody>
      </p:sp>
    </p:spTree>
    <p:extLst>
      <p:ext uri="{BB962C8B-B14F-4D97-AF65-F5344CB8AC3E}">
        <p14:creationId xmlns:p14="http://schemas.microsoft.com/office/powerpoint/2010/main" val="230443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29391" y="0"/>
            <a:ext cx="1451487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1D8B69"/>
                </a:solidFill>
                <a:latin typeface="Agency FB" panose="020B0503020202020204" pitchFamily="34" charset="0"/>
              </a:rPr>
              <a:t>01</a:t>
            </a:r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86114" y="323463"/>
            <a:ext cx="386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使用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fs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模块进行读写操作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01669" y="1597135"/>
            <a:ext cx="11246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小栗子：</a:t>
            </a:r>
            <a:endParaRPr lang="en-US" altLang="zh-CN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利用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Fs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读写文件的操作完成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html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背景色的替换</a:t>
            </a:r>
            <a:endParaRPr lang="zh-CN" altLang="zh-CN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543855F-79A8-497E-82EA-B35B6C8BA58C}"/>
              </a:ext>
            </a:extLst>
          </p:cNvPr>
          <p:cNvSpPr txBox="1"/>
          <p:nvPr/>
        </p:nvSpPr>
        <p:spPr>
          <a:xfrm>
            <a:off x="472504" y="2499555"/>
            <a:ext cx="112469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var 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newColr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 = 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process.argv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[2];</a:t>
            </a:r>
          </a:p>
          <a:p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fs.readFile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('./style.css', {encoding: 'utf-8'}, function (err, data) {</a:t>
            </a:r>
          </a:p>
          <a:p>
            <a:pPr lvl="1"/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if (err) {</a:t>
            </a:r>
          </a:p>
          <a:p>
            <a:pPr lvl="2"/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throw err;</a:t>
            </a:r>
          </a:p>
          <a:p>
            <a:pPr lvl="1"/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}</a:t>
            </a:r>
          </a:p>
          <a:p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var 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oldColor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 = 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data.split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(':')[1].split(';')[0];</a:t>
            </a:r>
          </a:p>
          <a:p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data = 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data.replace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(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oldColor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, 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newColr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);</a:t>
            </a:r>
          </a:p>
          <a:p>
            <a:pPr lvl="1"/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fs.writeFileSync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('./style.css', data);</a:t>
            </a:r>
          </a:p>
          <a:p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55717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D8B69"/>
        </a:solidFill>
        <a:ln w="25400" cap="flat" cmpd="sng" algn="ctr">
          <a:noFill/>
          <a:prstDash val="solid"/>
        </a:ln>
        <a:effectLst>
          <a:outerShdw blurRad="444500" dist="254000" dir="8100000" algn="tr" rotWithShape="0">
            <a:prstClr val="black">
              <a:alpha val="50000"/>
            </a:prstClr>
          </a:outerShdw>
        </a:effectLst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kern="0" cap="none" spc="0" normalizeH="0" baseline="0" noProof="0" smtClean="0">
            <a:ln>
              <a:noFill/>
            </a:ln>
            <a:solidFill>
              <a:sysClr val="window" lastClr="FFFFFF"/>
            </a:solidFill>
            <a:effectLst/>
            <a:uLnTx/>
            <a:uFillTx/>
            <a:latin typeface="Calibri" panose="020F0502020204030204"/>
            <a:ea typeface="宋体" panose="02010600030101010101" pitchFamily="2" charset="-122"/>
            <a:cs typeface="+mn-cs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1902</Words>
  <Application>Microsoft Office PowerPoint</Application>
  <PresentationFormat>宽屏</PresentationFormat>
  <Paragraphs>305</Paragraphs>
  <Slides>31</Slides>
  <Notes>31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31</vt:i4>
      </vt:variant>
    </vt:vector>
  </HeadingPairs>
  <TitlesOfParts>
    <vt:vector size="45" baseType="lpstr">
      <vt:lpstr>微软雅黑</vt:lpstr>
      <vt:lpstr>方正中倩简体</vt:lpstr>
      <vt:lpstr>方正细倩简体</vt:lpstr>
      <vt:lpstr>宋体</vt:lpstr>
      <vt:lpstr>Calibri Light</vt:lpstr>
      <vt:lpstr>方正粗宋简体</vt:lpstr>
      <vt:lpstr>等线 Light</vt:lpstr>
      <vt:lpstr>Calibri</vt:lpstr>
      <vt:lpstr>Arial</vt:lpstr>
      <vt:lpstr>YaHei IKEA</vt:lpstr>
      <vt:lpstr>Agency FB</vt:lpstr>
      <vt:lpstr>Office 主题</vt:lpstr>
      <vt:lpstr>自定义设计方案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20233</dc:title>
  <dc:creator>邦邦家园</dc:creator>
  <cp:keywords>https:/shop114556147.taobao.com</cp:keywords>
  <cp:lastModifiedBy>王 堤</cp:lastModifiedBy>
  <cp:revision>336</cp:revision>
  <dcterms:created xsi:type="dcterms:W3CDTF">2016-03-17T02:20:00Z</dcterms:created>
  <dcterms:modified xsi:type="dcterms:W3CDTF">2018-07-09T01:50:22Z</dcterms:modified>
  <cp:category>https://shop114556147.taobao.com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